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>
  <p:sldMasterIdLst>
    <p:sldMasterId id="2147483648" r:id="rId4"/>
  </p:sldMasterIdLst>
  <p:notesMasterIdLst>
    <p:notesMasterId r:id="rId9"/>
  </p:notesMasterIdLst>
  <p:handoutMasterIdLst>
    <p:handoutMasterId r:id="rId10"/>
  </p:handoutMasterIdLst>
  <p:sldIdLst>
    <p:sldId id="301" r:id="rId5"/>
    <p:sldId id="302" r:id="rId6"/>
    <p:sldId id="2076137822" r:id="rId7"/>
    <p:sldId id="2076137821" r:id="rId8"/>
  </p:sldIdLst>
  <p:sldSz cx="9144000" cy="5143500" type="screen16x9"/>
  <p:notesSz cx="6858000" cy="9144000"/>
  <p:embeddedFontLst>
    <p:embeddedFont>
      <p:font typeface="Avenir Next LT Pro" panose="020B0504020202020204" pitchFamily="34" charset="0"/>
      <p:regular r:id="rId11"/>
      <p:bold r:id="rId12"/>
      <p:italic r:id="rId13"/>
      <p:boldItalic r:id="rId14"/>
    </p:embeddedFont>
    <p:embeddedFont>
      <p:font typeface="Calibri" panose="020F0502020204030204" pitchFamily="34" charset="0"/>
      <p:regular r:id="rId15"/>
      <p:bold r:id="rId16"/>
      <p:italic r:id="rId17"/>
      <p:boldItalic r:id="rId18"/>
    </p:embeddedFont>
    <p:embeddedFont>
      <p:font typeface="Nunito Sans" pitchFamily="2" charset="0"/>
      <p:regular r:id="rId19"/>
      <p:bold r:id="rId20"/>
      <p:italic r:id="rId21"/>
      <p:boldItalic r:id="rId2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E5AA8"/>
    <a:srgbClr val="000000"/>
    <a:srgbClr val="B1D6E8"/>
    <a:srgbClr val="40D1F5"/>
    <a:srgbClr val="D75733"/>
    <a:srgbClr val="F5835D"/>
    <a:srgbClr val="84B8DA"/>
    <a:srgbClr val="FFFFFF"/>
    <a:srgbClr val="9C4877"/>
    <a:srgbClr val="2B80B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  <p:ext uri="{1BD7E111-0CB8-44D6-8891-C1BB2F81B7CC}">
      <p1710:readonlyRecommended xmlns:p1710="http://schemas.microsoft.com/office/powerpoint/2017/10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1F4F4E3-CD6A-4462-B00C-699D98B5A40A}" v="2" dt="2023-12-01T12:11:31.92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>
      <p:cViewPr varScale="1">
        <p:scale>
          <a:sx n="88" d="100"/>
          <a:sy n="88" d="100"/>
        </p:scale>
        <p:origin x="644" y="6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5" d="100"/>
          <a:sy n="65" d="100"/>
        </p:scale>
        <p:origin x="3154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11.fntdata"/><Relationship Id="rId7" Type="http://schemas.openxmlformats.org/officeDocument/2006/relationships/slide" Target="slides/slide3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font" Target="fonts/font6.fntdata"/><Relationship Id="rId20" Type="http://schemas.openxmlformats.org/officeDocument/2006/relationships/font" Target="fonts/font10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font" Target="fonts/font1.fntdata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font" Target="fonts/font5.fntdata"/><Relationship Id="rId23" Type="http://schemas.openxmlformats.org/officeDocument/2006/relationships/presProps" Target="presProps.xml"/><Relationship Id="rId10" Type="http://schemas.openxmlformats.org/officeDocument/2006/relationships/handoutMaster" Target="handoutMasters/handoutMaster1.xml"/><Relationship Id="rId19" Type="http://schemas.openxmlformats.org/officeDocument/2006/relationships/font" Target="fonts/font9.fntdata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4.fntdata"/><Relationship Id="rId22" Type="http://schemas.openxmlformats.org/officeDocument/2006/relationships/font" Target="fonts/font12.fntdata"/><Relationship Id="rId27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158AE68-B2C4-407B-A853-67ABA7BBDB7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A2F355C-8E16-4484-8D33-9BD23C2FD20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FE0485-080A-4727-9301-4C8F7C1A81A4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E12E68C-3A87-4053-9F42-3E9448407B2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0181A81-4B97-4D4A-9BBA-92EDE09D3EE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89CC6B-C00A-48E6-B507-224DD12FC6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40385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CC7C86-2D66-4C55-8F99-E153512351BA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2357B9-A31F-4FC7-A38A-70DF36F645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29643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 b="1">
                <a:solidFill>
                  <a:srgbClr val="B1D6E8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DD740E7-5DD5-F9E8-309A-E335A2456B6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5217" y="495035"/>
            <a:ext cx="3130547" cy="492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03932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  <a:latin typeface="+mj-lt"/>
              </a:defRPr>
            </a:lvl1pPr>
            <a:lvl2pPr>
              <a:defRPr>
                <a:solidFill>
                  <a:srgbClr val="000000"/>
                </a:solidFill>
                <a:latin typeface="+mj-lt"/>
              </a:defRPr>
            </a:lvl2pPr>
            <a:lvl3pPr>
              <a:defRPr>
                <a:solidFill>
                  <a:srgbClr val="000000"/>
                </a:solidFill>
                <a:latin typeface="+mj-lt"/>
              </a:defRPr>
            </a:lvl3pPr>
            <a:lvl4pPr>
              <a:defRPr>
                <a:solidFill>
                  <a:srgbClr val="000000"/>
                </a:solidFill>
                <a:latin typeface="+mj-lt"/>
              </a:defRPr>
            </a:lvl4pPr>
            <a:lvl5pPr>
              <a:defRPr>
                <a:solidFill>
                  <a:srgbClr val="000000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311928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73010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>
                <a:solidFill>
                  <a:srgbClr val="000000"/>
                </a:solidFill>
                <a:latin typeface="+mj-lt"/>
              </a:defRPr>
            </a:lvl1pPr>
            <a:lvl2pPr>
              <a:defRPr sz="2400">
                <a:solidFill>
                  <a:srgbClr val="000000"/>
                </a:solidFill>
                <a:latin typeface="+mj-lt"/>
              </a:defRPr>
            </a:lvl2pPr>
            <a:lvl3pPr>
              <a:defRPr sz="2000">
                <a:solidFill>
                  <a:srgbClr val="000000"/>
                </a:solidFill>
                <a:latin typeface="+mj-lt"/>
              </a:defRPr>
            </a:lvl3pPr>
            <a:lvl4pPr>
              <a:defRPr sz="1800">
                <a:solidFill>
                  <a:srgbClr val="000000"/>
                </a:solidFill>
                <a:latin typeface="+mj-lt"/>
              </a:defRPr>
            </a:lvl4pPr>
            <a:lvl5pPr>
              <a:defRPr sz="1800">
                <a:solidFill>
                  <a:srgbClr val="000000"/>
                </a:solidFill>
                <a:latin typeface="+mj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>
                <a:solidFill>
                  <a:srgbClr val="000000"/>
                </a:solidFill>
                <a:latin typeface="+mj-lt"/>
              </a:defRPr>
            </a:lvl1pPr>
            <a:lvl2pPr>
              <a:defRPr sz="2400">
                <a:solidFill>
                  <a:srgbClr val="000000"/>
                </a:solidFill>
                <a:latin typeface="+mj-lt"/>
              </a:defRPr>
            </a:lvl2pPr>
            <a:lvl3pPr>
              <a:defRPr sz="2000">
                <a:solidFill>
                  <a:srgbClr val="000000"/>
                </a:solidFill>
                <a:latin typeface="+mj-lt"/>
              </a:defRPr>
            </a:lvl3pPr>
            <a:lvl4pPr>
              <a:defRPr sz="1800">
                <a:solidFill>
                  <a:srgbClr val="000000"/>
                </a:solidFill>
                <a:latin typeface="+mj-lt"/>
              </a:defRPr>
            </a:lvl4pPr>
            <a:lvl5pPr>
              <a:defRPr sz="1800">
                <a:solidFill>
                  <a:srgbClr val="000000"/>
                </a:solidFill>
                <a:latin typeface="+mj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5506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0000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  <a:latin typeface="+mj-lt"/>
              </a:defRPr>
            </a:lvl1pPr>
            <a:lvl2pPr>
              <a:defRPr sz="2000">
                <a:solidFill>
                  <a:srgbClr val="000000"/>
                </a:solidFill>
                <a:latin typeface="+mj-lt"/>
              </a:defRPr>
            </a:lvl2pPr>
            <a:lvl3pPr>
              <a:defRPr sz="1800">
                <a:solidFill>
                  <a:srgbClr val="000000"/>
                </a:solidFill>
                <a:latin typeface="+mj-lt"/>
              </a:defRPr>
            </a:lvl3pPr>
            <a:lvl4pPr>
              <a:defRPr sz="1600">
                <a:solidFill>
                  <a:srgbClr val="000000"/>
                </a:solidFill>
                <a:latin typeface="+mj-lt"/>
              </a:defRPr>
            </a:lvl4pPr>
            <a:lvl5pPr>
              <a:defRPr sz="1600">
                <a:solidFill>
                  <a:srgbClr val="000000"/>
                </a:solidFill>
                <a:latin typeface="+mj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0000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  <a:latin typeface="+mj-lt"/>
              </a:defRPr>
            </a:lvl1pPr>
            <a:lvl2pPr>
              <a:defRPr sz="2000">
                <a:solidFill>
                  <a:srgbClr val="000000"/>
                </a:solidFill>
                <a:latin typeface="+mj-lt"/>
              </a:defRPr>
            </a:lvl2pPr>
            <a:lvl3pPr>
              <a:defRPr sz="1800">
                <a:solidFill>
                  <a:srgbClr val="000000"/>
                </a:solidFill>
                <a:latin typeface="+mj-lt"/>
              </a:defRPr>
            </a:lvl3pPr>
            <a:lvl4pPr>
              <a:defRPr sz="1600">
                <a:solidFill>
                  <a:srgbClr val="000000"/>
                </a:solidFill>
                <a:latin typeface="+mj-lt"/>
              </a:defRPr>
            </a:lvl4pPr>
            <a:lvl5pPr>
              <a:defRPr sz="1600">
                <a:solidFill>
                  <a:srgbClr val="000000"/>
                </a:solidFill>
                <a:latin typeface="+mj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457200" y="123478"/>
            <a:ext cx="8229600" cy="6375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8097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1219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072387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>
                <a:solidFill>
                  <a:srgbClr val="000000"/>
                </a:solidFill>
                <a:latin typeface="+mj-lt"/>
              </a:defRPr>
            </a:lvl1pPr>
            <a:lvl2pPr>
              <a:defRPr sz="2800">
                <a:solidFill>
                  <a:srgbClr val="000000"/>
                </a:solidFill>
                <a:latin typeface="+mj-lt"/>
              </a:defRPr>
            </a:lvl2pPr>
            <a:lvl3pPr>
              <a:defRPr sz="2400">
                <a:solidFill>
                  <a:srgbClr val="000000"/>
                </a:solidFill>
                <a:latin typeface="+mj-lt"/>
              </a:defRPr>
            </a:lvl3pPr>
            <a:lvl4pPr>
              <a:defRPr sz="2000">
                <a:solidFill>
                  <a:srgbClr val="000000"/>
                </a:solidFill>
                <a:latin typeface="+mj-lt"/>
              </a:defRPr>
            </a:lvl4pPr>
            <a:lvl5pPr>
              <a:defRPr sz="2000">
                <a:solidFill>
                  <a:srgbClr val="000000"/>
                </a:solidFill>
                <a:latin typeface="+mj-lt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>
                <a:solidFill>
                  <a:srgbClr val="000000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807504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>
                <a:solidFill>
                  <a:srgbClr val="000000"/>
                </a:solidFill>
                <a:latin typeface="+mj-lt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642197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23478"/>
            <a:ext cx="8229600" cy="6375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59582"/>
            <a:ext cx="8229600" cy="3672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929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ctr" defTabSz="914400" rtl="0" eaLnBrk="1" latinLnBrk="0" hangingPunct="1">
        <a:spcBef>
          <a:spcPct val="0"/>
        </a:spcBef>
        <a:buNone/>
        <a:defRPr sz="2800" b="1" kern="1200">
          <a:solidFill>
            <a:srgbClr val="3E5AA8"/>
          </a:solidFill>
          <a:latin typeface="Avenir Next LT Pro" panose="020B05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Avenir Next LT Pro" panose="020B05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Avenir Next LT Pro" panose="020B05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Avenir Next LT Pro" panose="020B05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Avenir Next LT Pro" panose="020B05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Avenir Next LT Pro" panose="020B05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356D5-B70A-4AED-B307-F751BD00AB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1563638"/>
            <a:ext cx="7772400" cy="1102519"/>
          </a:xfrm>
        </p:spPr>
        <p:txBody>
          <a:bodyPr/>
          <a:lstStyle/>
          <a:p>
            <a:r>
              <a:rPr lang="en-US" dirty="0">
                <a:cs typeface="Arial"/>
              </a:rPr>
              <a:t>June</a:t>
            </a:r>
            <a:r>
              <a:rPr lang="en-US" dirty="0">
                <a:latin typeface="+mj-lt"/>
                <a:cs typeface="Arial"/>
              </a:rPr>
              <a:t> 24 Major Release</a:t>
            </a:r>
            <a:endParaRPr lang="en-GB" dirty="0">
              <a:latin typeface="+mj-lt"/>
            </a:endParaRP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96E170B4-7018-5901-2EA2-D8D51F09BC7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GB" b="1" dirty="0">
                <a:solidFill>
                  <a:schemeClr val="bg2"/>
                </a:solidFill>
                <a:latin typeface="+mn-lt"/>
                <a:cs typeface="Arial"/>
              </a:rPr>
              <a:t>Scope Update</a:t>
            </a:r>
            <a:endParaRPr lang="en-GB" b="1" dirty="0">
              <a:solidFill>
                <a:schemeClr val="bg2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897968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6B71C3-A7E0-783E-1C3B-C8E43F844AF0}"/>
              </a:ext>
            </a:extLst>
          </p:cNvPr>
          <p:cNvSpPr txBox="1">
            <a:spLocks/>
          </p:cNvSpPr>
          <p:nvPr/>
        </p:nvSpPr>
        <p:spPr>
          <a:xfrm>
            <a:off x="457200" y="123477"/>
            <a:ext cx="8229600" cy="498688"/>
          </a:xfrm>
          <a:prstGeom prst="rect">
            <a:avLst/>
          </a:prstGeom>
        </p:spPr>
        <p:txBody>
          <a:bodyPr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rgbClr val="3E5AA8"/>
                </a:solidFill>
                <a:latin typeface="Avenir Next LT Pro" panose="020B05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GB" dirty="0">
                <a:latin typeface="+mj-lt"/>
                <a:cs typeface="Arial"/>
              </a:rPr>
              <a:t>Proposed Scope </a:t>
            </a:r>
            <a:endParaRPr lang="en-GB" dirty="0">
              <a:latin typeface="+mj-lt"/>
            </a:endParaRPr>
          </a:p>
        </p:txBody>
      </p:sp>
      <p:graphicFrame>
        <p:nvGraphicFramePr>
          <p:cNvPr id="3" name="Table 4">
            <a:extLst>
              <a:ext uri="{FF2B5EF4-FFF2-40B4-BE49-F238E27FC236}">
                <a16:creationId xmlns:a16="http://schemas.microsoft.com/office/drawing/2014/main" id="{1022BC5F-2625-2728-927C-80895A03092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81957537"/>
              </p:ext>
            </p:extLst>
          </p:nvPr>
        </p:nvGraphicFramePr>
        <p:xfrm>
          <a:off x="241150" y="509566"/>
          <a:ext cx="8712062" cy="8350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50165">
                  <a:extLst>
                    <a:ext uri="{9D8B030D-6E8A-4147-A177-3AD203B41FA5}">
                      <a16:colId xmlns:a16="http://schemas.microsoft.com/office/drawing/2014/main" val="3885288750"/>
                    </a:ext>
                  </a:extLst>
                </a:gridCol>
                <a:gridCol w="5061897">
                  <a:extLst>
                    <a:ext uri="{9D8B030D-6E8A-4147-A177-3AD203B41FA5}">
                      <a16:colId xmlns:a16="http://schemas.microsoft.com/office/drawing/2014/main" val="2666035350"/>
                    </a:ext>
                  </a:extLst>
                </a:gridCol>
              </a:tblGrid>
              <a:tr h="278364">
                <a:tc>
                  <a:txBody>
                    <a:bodyPr/>
                    <a:lstStyle/>
                    <a:p>
                      <a:r>
                        <a:rPr lang="en-GB" sz="900" dirty="0">
                          <a:solidFill>
                            <a:schemeClr val="bg1"/>
                          </a:solidFill>
                        </a:rPr>
                        <a:t>Release </a:t>
                      </a:r>
                    </a:p>
                  </a:txBody>
                  <a:tcPr marL="72000" marR="72000" marT="36000" marB="3600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dirty="0">
                          <a:solidFill>
                            <a:srgbClr val="3E5AA8"/>
                          </a:solidFill>
                        </a:rPr>
                        <a:t>June 24 Major Release </a:t>
                      </a:r>
                    </a:p>
                  </a:txBody>
                  <a:tcPr marL="72000" marR="72000" marT="36000" marB="36000"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4182278"/>
                  </a:ext>
                </a:extLst>
              </a:tr>
              <a:tr h="278364">
                <a:tc>
                  <a:txBody>
                    <a:bodyPr/>
                    <a:lstStyle/>
                    <a:p>
                      <a:r>
                        <a:rPr lang="en-GB" sz="900" b="1" dirty="0">
                          <a:solidFill>
                            <a:schemeClr val="bg1"/>
                          </a:solidFill>
                        </a:rPr>
                        <a:t>Implementation Date</a:t>
                      </a:r>
                    </a:p>
                  </a:txBody>
                  <a:tcPr marL="72000" marR="72000" marT="36000" marB="3600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dirty="0">
                          <a:solidFill>
                            <a:srgbClr val="3E5AA8"/>
                          </a:solidFill>
                        </a:rPr>
                        <a:t>27</a:t>
                      </a:r>
                      <a:r>
                        <a:rPr lang="en-GB" sz="900" baseline="30000" dirty="0">
                          <a:solidFill>
                            <a:srgbClr val="3E5AA8"/>
                          </a:solidFill>
                        </a:rPr>
                        <a:t>th</a:t>
                      </a:r>
                      <a:r>
                        <a:rPr lang="en-GB" sz="900" dirty="0">
                          <a:solidFill>
                            <a:srgbClr val="3E5AA8"/>
                          </a:solidFill>
                        </a:rPr>
                        <a:t> June 2024 </a:t>
                      </a:r>
                    </a:p>
                  </a:txBody>
                  <a:tcPr marL="72000" marR="72000" marT="36000" marB="36000"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9645996"/>
                  </a:ext>
                </a:extLst>
              </a:tr>
              <a:tr h="278364">
                <a:tc>
                  <a:txBody>
                    <a:bodyPr/>
                    <a:lstStyle/>
                    <a:p>
                      <a:r>
                        <a:rPr lang="en-GB" sz="900" b="1" dirty="0">
                          <a:solidFill>
                            <a:schemeClr val="bg1"/>
                          </a:solidFill>
                        </a:rPr>
                        <a:t>Contingency Implementation Date</a:t>
                      </a:r>
                    </a:p>
                  </a:txBody>
                  <a:tcPr marL="72000" marR="72000" marT="36000" marB="3600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900" dirty="0">
                          <a:solidFill>
                            <a:srgbClr val="3E5AA8"/>
                          </a:solidFill>
                        </a:rPr>
                        <a:t>4</a:t>
                      </a:r>
                      <a:r>
                        <a:rPr lang="en-GB" sz="900" baseline="30000" dirty="0">
                          <a:solidFill>
                            <a:srgbClr val="3E5AA8"/>
                          </a:solidFill>
                        </a:rPr>
                        <a:t>th</a:t>
                      </a:r>
                      <a:r>
                        <a:rPr lang="en-GB" sz="900" dirty="0">
                          <a:solidFill>
                            <a:srgbClr val="3E5AA8"/>
                          </a:solidFill>
                        </a:rPr>
                        <a:t> July 2024</a:t>
                      </a:r>
                    </a:p>
                  </a:txBody>
                  <a:tcPr marL="72000" marR="72000" marT="36000" marB="36000"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234668"/>
                  </a:ext>
                </a:extLst>
              </a:tr>
            </a:tbl>
          </a:graphicData>
        </a:graphic>
      </p:graphicFrame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BDD2BD6C-35B9-950C-7616-C8B82440488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19748660"/>
              </p:ext>
            </p:extLst>
          </p:nvPr>
        </p:nvGraphicFramePr>
        <p:xfrm>
          <a:off x="224217" y="4462231"/>
          <a:ext cx="8712062" cy="5577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1638">
                  <a:extLst>
                    <a:ext uri="{9D8B030D-6E8A-4147-A177-3AD203B41FA5}">
                      <a16:colId xmlns:a16="http://schemas.microsoft.com/office/drawing/2014/main" val="3885288750"/>
                    </a:ext>
                  </a:extLst>
                </a:gridCol>
                <a:gridCol w="8050424">
                  <a:extLst>
                    <a:ext uri="{9D8B030D-6E8A-4147-A177-3AD203B41FA5}">
                      <a16:colId xmlns:a16="http://schemas.microsoft.com/office/drawing/2014/main" val="1090101794"/>
                    </a:ext>
                  </a:extLst>
                </a:gridCol>
              </a:tblGrid>
              <a:tr h="278896">
                <a:tc>
                  <a:txBody>
                    <a:bodyPr/>
                    <a:lstStyle/>
                    <a:p>
                      <a:pPr lvl="0" algn="l"/>
                      <a:r>
                        <a:rPr lang="en-GB" sz="900" dirty="0">
                          <a:solidFill>
                            <a:schemeClr val="bg1"/>
                          </a:solidFill>
                        </a:rPr>
                        <a:t>Note: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/>
                      <a:r>
                        <a:rPr lang="en-GB" sz="900" dirty="0">
                          <a:solidFill>
                            <a:schemeClr val="bg1"/>
                          </a:solidFill>
                        </a:rPr>
                        <a:t>A BER will be submitted with delivery costs for the above changes once design has been completed such that those costs can be confirmed.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4061721"/>
                  </a:ext>
                </a:extLst>
              </a:tr>
              <a:tr h="278896">
                <a:tc>
                  <a:txBody>
                    <a:bodyPr/>
                    <a:lstStyle/>
                    <a:p>
                      <a:pPr lvl="0" algn="l"/>
                      <a:r>
                        <a:rPr lang="en-GB" sz="900" b="1" i="0" baseline="0" dirty="0">
                          <a:solidFill>
                            <a:schemeClr val="bg1"/>
                          </a:solidFill>
                        </a:rPr>
                        <a:t>Decision: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/>
                      <a:r>
                        <a:rPr lang="en-GB" sz="900" b="1" i="0" baseline="0" dirty="0">
                          <a:solidFill>
                            <a:schemeClr val="bg1"/>
                          </a:solidFill>
                        </a:rPr>
                        <a:t>No decision is required – this is an information update.</a:t>
                      </a:r>
                    </a:p>
                  </a:txBody>
                  <a:tcPr marL="72000" marR="72000" marT="36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0879181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EF50ABA4-0D50-8DEF-4999-F70BABBBE6F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12567517"/>
              </p:ext>
            </p:extLst>
          </p:nvPr>
        </p:nvGraphicFramePr>
        <p:xfrm>
          <a:off x="239517" y="1510033"/>
          <a:ext cx="8711304" cy="1176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9053">
                  <a:extLst>
                    <a:ext uri="{9D8B030D-6E8A-4147-A177-3AD203B41FA5}">
                      <a16:colId xmlns:a16="http://schemas.microsoft.com/office/drawing/2014/main" val="3885288750"/>
                    </a:ext>
                  </a:extLst>
                </a:gridCol>
                <a:gridCol w="3107875">
                  <a:extLst>
                    <a:ext uri="{9D8B030D-6E8A-4147-A177-3AD203B41FA5}">
                      <a16:colId xmlns:a16="http://schemas.microsoft.com/office/drawing/2014/main" val="2666035350"/>
                    </a:ext>
                  </a:extLst>
                </a:gridCol>
                <a:gridCol w="733454">
                  <a:extLst>
                    <a:ext uri="{9D8B030D-6E8A-4147-A177-3AD203B41FA5}">
                      <a16:colId xmlns:a16="http://schemas.microsoft.com/office/drawing/2014/main" val="2207084505"/>
                    </a:ext>
                  </a:extLst>
                </a:gridCol>
                <a:gridCol w="770127">
                  <a:extLst>
                    <a:ext uri="{9D8B030D-6E8A-4147-A177-3AD203B41FA5}">
                      <a16:colId xmlns:a16="http://schemas.microsoft.com/office/drawing/2014/main" val="3233469831"/>
                    </a:ext>
                  </a:extLst>
                </a:gridCol>
                <a:gridCol w="733454">
                  <a:extLst>
                    <a:ext uri="{9D8B030D-6E8A-4147-A177-3AD203B41FA5}">
                      <a16:colId xmlns:a16="http://schemas.microsoft.com/office/drawing/2014/main" val="3264185382"/>
                    </a:ext>
                  </a:extLst>
                </a:gridCol>
                <a:gridCol w="867314">
                  <a:extLst>
                    <a:ext uri="{9D8B030D-6E8A-4147-A177-3AD203B41FA5}">
                      <a16:colId xmlns:a16="http://schemas.microsoft.com/office/drawing/2014/main" val="745820958"/>
                    </a:ext>
                  </a:extLst>
                </a:gridCol>
                <a:gridCol w="880144">
                  <a:extLst>
                    <a:ext uri="{9D8B030D-6E8A-4147-A177-3AD203B41FA5}">
                      <a16:colId xmlns:a16="http://schemas.microsoft.com/office/drawing/2014/main" val="2494587996"/>
                    </a:ext>
                  </a:extLst>
                </a:gridCol>
                <a:gridCol w="1069883">
                  <a:extLst>
                    <a:ext uri="{9D8B030D-6E8A-4147-A177-3AD203B41FA5}">
                      <a16:colId xmlns:a16="http://schemas.microsoft.com/office/drawing/2014/main" val="3315029670"/>
                    </a:ext>
                  </a:extLst>
                </a:gridCol>
              </a:tblGrid>
              <a:tr h="2996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dirty="0"/>
                        <a:t>XRN</a:t>
                      </a:r>
                    </a:p>
                  </a:txBody>
                  <a:tcPr marL="72000" marR="72000" marT="36000" marB="3600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900" dirty="0"/>
                        <a:t>Title</a:t>
                      </a:r>
                    </a:p>
                  </a:txBody>
                  <a:tcPr marL="72000" marR="72000" marT="36000" marB="3600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dirty="0"/>
                        <a:t>Proposer</a:t>
                      </a:r>
                    </a:p>
                  </a:txBody>
                  <a:tcPr marL="72000" marR="72000" marT="36000" marB="3600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dirty="0"/>
                        <a:t>Benefitting</a:t>
                      </a:r>
                    </a:p>
                  </a:txBody>
                  <a:tcPr marL="72000" marR="72000" marT="36000" marB="3600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dirty="0"/>
                        <a:t>Funded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dirty="0"/>
                        <a:t>by</a:t>
                      </a:r>
                    </a:p>
                  </a:txBody>
                  <a:tcPr marL="72000" marR="72000" marT="36000" marB="3600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dirty="0"/>
                        <a:t>HLSO cost estimate</a:t>
                      </a:r>
                    </a:p>
                  </a:txBody>
                  <a:tcPr marL="72000" marR="72000" marT="36000" marB="3600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dirty="0"/>
                        <a:t>System components</a:t>
                      </a:r>
                    </a:p>
                  </a:txBody>
                  <a:tcPr marL="72000" marR="72000" marT="36000" marB="3600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dirty="0"/>
                        <a:t>Solution option approved</a:t>
                      </a:r>
                    </a:p>
                  </a:txBody>
                  <a:tcPr marL="72000" marR="72000" marT="36000" marB="36000" anchor="ctr"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7755440"/>
                  </a:ext>
                </a:extLst>
              </a:tr>
              <a:tr h="4464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3E5AA8"/>
                          </a:solidFill>
                        </a:rPr>
                        <a:t>5573b</a:t>
                      </a:r>
                    </a:p>
                  </a:txBody>
                  <a:tcPr marL="72000" marR="72000" marT="36000" marB="3600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GB" sz="900" dirty="0">
                          <a:solidFill>
                            <a:srgbClr val="3E5AA8"/>
                          </a:solidFill>
                        </a:rPr>
                        <a:t>Update to the Priority Consumer Process (as designated by the Secretary of State for Business, Energy, and Industrial Strategy – </a:t>
                      </a:r>
                      <a:r>
                        <a:rPr lang="en-GB" sz="900" dirty="0" err="1">
                          <a:solidFill>
                            <a:srgbClr val="3E5AA8"/>
                          </a:solidFill>
                        </a:rPr>
                        <a:t>Beis</a:t>
                      </a:r>
                      <a:r>
                        <a:rPr lang="en-GB" sz="900" dirty="0">
                          <a:solidFill>
                            <a:srgbClr val="3E5AA8"/>
                          </a:solidFill>
                        </a:rPr>
                        <a:t>) - Urgent</a:t>
                      </a:r>
                      <a:br>
                        <a:rPr lang="en-US" sz="900" dirty="0"/>
                      </a:br>
                      <a:endParaRPr lang="en-GB" sz="900" dirty="0">
                        <a:solidFill>
                          <a:srgbClr val="3E5AA8"/>
                        </a:solidFill>
                      </a:endParaRPr>
                    </a:p>
                  </a:txBody>
                  <a:tcPr marL="72000" marR="72000" marT="36000" marB="3600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3E5AA8"/>
                          </a:solidFill>
                        </a:rPr>
                        <a:t>Xoserve</a:t>
                      </a:r>
                    </a:p>
                  </a:txBody>
                  <a:tcPr marL="72000" marR="72000" marT="36000" marB="3600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3E5AA8"/>
                          </a:solidFill>
                        </a:rPr>
                        <a:t>IGT, NGT, Shipper and DNO</a:t>
                      </a:r>
                    </a:p>
                  </a:txBody>
                  <a:tcPr marL="72000" marR="72000" marT="36000" marB="3600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3E5AA8"/>
                          </a:solidFill>
                        </a:rPr>
                        <a:t>Service Area 3</a:t>
                      </a:r>
                    </a:p>
                  </a:txBody>
                  <a:tcPr marL="72000" marR="72000" marT="36000" marB="3600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3E5AA8"/>
                          </a:solidFill>
                        </a:rPr>
                        <a:t>£97k</a:t>
                      </a:r>
                    </a:p>
                  </a:txBody>
                  <a:tcPr marL="72000" marR="72000" marT="36000" marB="3600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3E5AA8"/>
                          </a:solidFill>
                        </a:rPr>
                        <a:t>UK Link</a:t>
                      </a:r>
                    </a:p>
                  </a:txBody>
                  <a:tcPr marL="72000" marR="72000" marT="36000" marB="3600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3E5AA8"/>
                          </a:solidFill>
                        </a:rPr>
                        <a:t>11/10/23</a:t>
                      </a:r>
                    </a:p>
                  </a:txBody>
                  <a:tcPr marL="72000" marR="72000" marT="36000" marB="36000"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9878738"/>
                  </a:ext>
                </a:extLst>
              </a:tr>
              <a:tr h="20832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900" dirty="0">
                        <a:solidFill>
                          <a:srgbClr val="3E5AA8"/>
                        </a:solidFill>
                      </a:endParaRPr>
                    </a:p>
                  </a:txBody>
                  <a:tcPr marL="72000" marR="72000" marT="36000" marB="3600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fontAlgn="auto">
                        <a:spcAft>
                          <a:spcPts val="0"/>
                        </a:spcAft>
                      </a:pPr>
                      <a:endParaRPr lang="en-GB" sz="900" dirty="0">
                        <a:solidFill>
                          <a:srgbClr val="3E5AA8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36000" marB="3600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fontAlgn="auto">
                        <a:spcAft>
                          <a:spcPts val="0"/>
                        </a:spcAft>
                      </a:pPr>
                      <a:endParaRPr lang="en-GB" sz="900" dirty="0">
                        <a:solidFill>
                          <a:srgbClr val="3E5AA8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36000" marB="3600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900">
                        <a:solidFill>
                          <a:srgbClr val="3E5AA8"/>
                        </a:solidFill>
                      </a:endParaRPr>
                    </a:p>
                  </a:txBody>
                  <a:tcPr marL="72000" marR="72000" marT="36000" marB="3600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fontAlgn="auto">
                        <a:spcAft>
                          <a:spcPts val="0"/>
                        </a:spcAft>
                      </a:pPr>
                      <a:r>
                        <a:rPr lang="en-GB" sz="900" b="1" dirty="0">
                          <a:solidFill>
                            <a:srgbClr val="3E5AA8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Total</a:t>
                      </a:r>
                    </a:p>
                  </a:txBody>
                  <a:tcPr marL="72000" marR="72000" marT="36000" marB="3600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>
                        <a:spcAft>
                          <a:spcPts val="0"/>
                        </a:spcAft>
                      </a:pPr>
                      <a:r>
                        <a:rPr lang="en-GB" sz="900" b="1" dirty="0">
                          <a:solidFill>
                            <a:srgbClr val="3E5AA8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/>
                        </a:rPr>
                        <a:t>£97k</a:t>
                      </a:r>
                    </a:p>
                  </a:txBody>
                  <a:tcPr marL="72000" marR="72000" marT="36000" marB="3600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>
                        <a:spcAft>
                          <a:spcPts val="0"/>
                        </a:spcAft>
                      </a:pPr>
                      <a:endParaRPr lang="en-GB" sz="900" b="1">
                        <a:solidFill>
                          <a:srgbClr val="3E5AA8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36000" marB="3600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900" dirty="0">
                        <a:solidFill>
                          <a:srgbClr val="3E5AA8"/>
                        </a:solidFill>
                      </a:endParaRPr>
                    </a:p>
                  </a:txBody>
                  <a:tcPr marL="72000" marR="72000" marT="36000" marB="36000"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3960223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4AFC9325-E14B-1A6F-CC05-0509898B704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2362503"/>
              </p:ext>
            </p:extLst>
          </p:nvPr>
        </p:nvGraphicFramePr>
        <p:xfrm>
          <a:off x="239517" y="2851529"/>
          <a:ext cx="8711305" cy="15561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9053">
                  <a:extLst>
                    <a:ext uri="{9D8B030D-6E8A-4147-A177-3AD203B41FA5}">
                      <a16:colId xmlns:a16="http://schemas.microsoft.com/office/drawing/2014/main" val="3885288750"/>
                    </a:ext>
                  </a:extLst>
                </a:gridCol>
                <a:gridCol w="3107876">
                  <a:extLst>
                    <a:ext uri="{9D8B030D-6E8A-4147-A177-3AD203B41FA5}">
                      <a16:colId xmlns:a16="http://schemas.microsoft.com/office/drawing/2014/main" val="2666035350"/>
                    </a:ext>
                  </a:extLst>
                </a:gridCol>
                <a:gridCol w="733454">
                  <a:extLst>
                    <a:ext uri="{9D8B030D-6E8A-4147-A177-3AD203B41FA5}">
                      <a16:colId xmlns:a16="http://schemas.microsoft.com/office/drawing/2014/main" val="2207084505"/>
                    </a:ext>
                  </a:extLst>
                </a:gridCol>
                <a:gridCol w="770127">
                  <a:extLst>
                    <a:ext uri="{9D8B030D-6E8A-4147-A177-3AD203B41FA5}">
                      <a16:colId xmlns:a16="http://schemas.microsoft.com/office/drawing/2014/main" val="3233469831"/>
                    </a:ext>
                  </a:extLst>
                </a:gridCol>
                <a:gridCol w="733454">
                  <a:extLst>
                    <a:ext uri="{9D8B030D-6E8A-4147-A177-3AD203B41FA5}">
                      <a16:colId xmlns:a16="http://schemas.microsoft.com/office/drawing/2014/main" val="3264185382"/>
                    </a:ext>
                  </a:extLst>
                </a:gridCol>
                <a:gridCol w="867314">
                  <a:extLst>
                    <a:ext uri="{9D8B030D-6E8A-4147-A177-3AD203B41FA5}">
                      <a16:colId xmlns:a16="http://schemas.microsoft.com/office/drawing/2014/main" val="745820958"/>
                    </a:ext>
                  </a:extLst>
                </a:gridCol>
                <a:gridCol w="880144">
                  <a:extLst>
                    <a:ext uri="{9D8B030D-6E8A-4147-A177-3AD203B41FA5}">
                      <a16:colId xmlns:a16="http://schemas.microsoft.com/office/drawing/2014/main" val="2494587996"/>
                    </a:ext>
                  </a:extLst>
                </a:gridCol>
                <a:gridCol w="1069883">
                  <a:extLst>
                    <a:ext uri="{9D8B030D-6E8A-4147-A177-3AD203B41FA5}">
                      <a16:colId xmlns:a16="http://schemas.microsoft.com/office/drawing/2014/main" val="3315029670"/>
                    </a:ext>
                  </a:extLst>
                </a:gridCol>
              </a:tblGrid>
              <a:tr h="39712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dirty="0"/>
                        <a:t>XRN</a:t>
                      </a:r>
                    </a:p>
                  </a:txBody>
                  <a:tcPr marL="72000" marR="72000" marT="36000" marB="3600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900" dirty="0"/>
                        <a:t>Title</a:t>
                      </a:r>
                    </a:p>
                  </a:txBody>
                  <a:tcPr marL="72000" marR="72000" marT="36000" marB="3600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dirty="0"/>
                        <a:t>Proposer</a:t>
                      </a:r>
                    </a:p>
                  </a:txBody>
                  <a:tcPr marL="72000" marR="72000" marT="36000" marB="3600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dirty="0"/>
                        <a:t>Benefitting</a:t>
                      </a:r>
                    </a:p>
                  </a:txBody>
                  <a:tcPr marL="72000" marR="72000" marT="36000" marB="3600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dirty="0"/>
                        <a:t>Funded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dirty="0"/>
                        <a:t>by</a:t>
                      </a:r>
                    </a:p>
                  </a:txBody>
                  <a:tcPr marL="72000" marR="72000" marT="36000" marB="3600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dirty="0"/>
                        <a:t>HLSO cost estimate</a:t>
                      </a:r>
                    </a:p>
                  </a:txBody>
                  <a:tcPr marL="72000" marR="72000" marT="36000" marB="3600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dirty="0"/>
                        <a:t>System components</a:t>
                      </a:r>
                    </a:p>
                  </a:txBody>
                  <a:tcPr marL="72000" marR="72000" marT="36000" marB="3600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dirty="0"/>
                        <a:t>Solution option approved</a:t>
                      </a:r>
                    </a:p>
                  </a:txBody>
                  <a:tcPr marL="72000" marR="72000" marT="36000" marB="36000" anchor="ctr"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7755440"/>
                  </a:ext>
                </a:extLst>
              </a:tr>
              <a:tr h="38656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3E5AA8"/>
                          </a:solidFill>
                        </a:rPr>
                        <a:t>5585</a:t>
                      </a:r>
                    </a:p>
                  </a:txBody>
                  <a:tcPr marL="72000" marR="72000" marT="36000" marB="3600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 b="0" i="0" kern="1200" dirty="0">
                          <a:solidFill>
                            <a:srgbClr val="3E5AA8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Flow </a:t>
                      </a:r>
                      <a:r>
                        <a:rPr lang="en-US" sz="900" kern="1200" dirty="0">
                          <a:solidFill>
                            <a:srgbClr val="3E5AA8"/>
                          </a:solidFill>
                          <a:latin typeface="+mn-lt"/>
                          <a:ea typeface="+mn-ea"/>
                          <a:cs typeface="+mn-cs"/>
                        </a:rPr>
                        <a:t>Weighted</a:t>
                      </a:r>
                      <a:r>
                        <a:rPr lang="en-US" sz="900" b="0" i="0" kern="1200" dirty="0">
                          <a:solidFill>
                            <a:srgbClr val="3E5AA8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Average Calorific Value - Phase 2 Service Improvements (to be confirmed)</a:t>
                      </a:r>
                      <a:endParaRPr lang="en-GB" sz="200" dirty="0">
                        <a:solidFill>
                          <a:srgbClr val="3E5AA8"/>
                        </a:solidFill>
                      </a:endParaRPr>
                    </a:p>
                  </a:txBody>
                  <a:tcPr marL="72000" marR="72000" marT="36000" marB="3600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3E5AA8"/>
                          </a:solidFill>
                        </a:rPr>
                        <a:t>Xoserve</a:t>
                      </a:r>
                    </a:p>
                  </a:txBody>
                  <a:tcPr marL="72000" marR="72000" marT="36000" marB="3600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3E5AA8"/>
                          </a:solidFill>
                        </a:rPr>
                        <a:t>DNO</a:t>
                      </a:r>
                    </a:p>
                  </a:txBody>
                  <a:tcPr marL="72000" marR="72000" marT="36000" marB="3600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3E5AA8"/>
                          </a:solidFill>
                        </a:rPr>
                        <a:t>Service Area 17</a:t>
                      </a:r>
                      <a:endParaRPr lang="en-GB" sz="900" dirty="0">
                        <a:solidFill>
                          <a:srgbClr val="3E5AA8"/>
                        </a:solidFill>
                        <a:highlight>
                          <a:srgbClr val="FFFF00"/>
                        </a:highlight>
                      </a:endParaRPr>
                    </a:p>
                  </a:txBody>
                  <a:tcPr marL="72000" marR="72000" marT="36000" marB="3600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3E5AA8"/>
                          </a:solidFill>
                        </a:rPr>
                        <a:t>£418k</a:t>
                      </a:r>
                    </a:p>
                  </a:txBody>
                  <a:tcPr marL="72000" marR="72000" marT="36000" marB="3600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3E5AA8"/>
                          </a:solidFill>
                        </a:rPr>
                        <a:t>UK Link</a:t>
                      </a:r>
                    </a:p>
                  </a:txBody>
                  <a:tcPr marL="72000" marR="72000" marT="36000" marB="3600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3E5AA8"/>
                          </a:solidFill>
                        </a:rPr>
                        <a:t>Engagement is ongoing</a:t>
                      </a:r>
                    </a:p>
                  </a:txBody>
                  <a:tcPr marL="72000" marR="72000" marT="36000" marB="36000"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0279862"/>
                  </a:ext>
                </a:extLst>
              </a:tr>
              <a:tr h="38656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3E5AA8"/>
                          </a:solidFill>
                        </a:rPr>
                        <a:t>5614</a:t>
                      </a:r>
                    </a:p>
                  </a:txBody>
                  <a:tcPr marL="72000" marR="72000" marT="36000" marB="3600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900" b="0" i="0" kern="1200" dirty="0">
                          <a:solidFill>
                            <a:srgbClr val="3E5AA8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Improving IGT SMP New Connection Process to support accurate and timely Supplier Registrations</a:t>
                      </a:r>
                      <a:endParaRPr lang="en-GB" sz="900" dirty="0">
                        <a:solidFill>
                          <a:srgbClr val="3E5AA8"/>
                        </a:solidFill>
                      </a:endParaRPr>
                    </a:p>
                  </a:txBody>
                  <a:tcPr marL="72000" marR="72000" marT="36000" marB="3600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3E5AA8"/>
                          </a:solidFill>
                        </a:rPr>
                        <a:t>BU UK</a:t>
                      </a:r>
                    </a:p>
                  </a:txBody>
                  <a:tcPr marL="72000" marR="72000" marT="36000" marB="3600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3E5AA8"/>
                          </a:solidFill>
                        </a:rPr>
                        <a:t>IGT, Shipper</a:t>
                      </a:r>
                    </a:p>
                  </a:txBody>
                  <a:tcPr marL="72000" marR="72000" marT="36000" marB="3600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3E5AA8"/>
                          </a:solidFill>
                        </a:rPr>
                        <a:t>Service Area 3</a:t>
                      </a:r>
                    </a:p>
                  </a:txBody>
                  <a:tcPr marL="72000" marR="72000" marT="36000" marB="3600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3E5AA8"/>
                          </a:solidFill>
                        </a:rPr>
                        <a:t>£209k</a:t>
                      </a:r>
                    </a:p>
                  </a:txBody>
                  <a:tcPr marL="72000" marR="72000" marT="36000" marB="3600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3E5AA8"/>
                          </a:solidFill>
                        </a:rPr>
                        <a:t>UK Link</a:t>
                      </a:r>
                    </a:p>
                  </a:txBody>
                  <a:tcPr marL="72000" marR="72000" marT="36000" marB="3600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3E5AA8"/>
                          </a:solidFill>
                        </a:rPr>
                        <a:t>Issued for consultation on 13/11/23</a:t>
                      </a:r>
                    </a:p>
                  </a:txBody>
                  <a:tcPr marL="72000" marR="72000" marT="36000" marB="36000"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8613691"/>
                  </a:ext>
                </a:extLst>
              </a:tr>
              <a:tr h="28897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900" dirty="0">
                        <a:solidFill>
                          <a:srgbClr val="3E5AA8"/>
                        </a:solidFill>
                      </a:endParaRPr>
                    </a:p>
                  </a:txBody>
                  <a:tcPr marL="72000" marR="72000" marT="36000" marB="3600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fontAlgn="auto">
                        <a:spcAft>
                          <a:spcPts val="0"/>
                        </a:spcAft>
                      </a:pPr>
                      <a:endParaRPr lang="en-GB" sz="900" dirty="0">
                        <a:solidFill>
                          <a:srgbClr val="3E5AA8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36000" marB="3600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fontAlgn="auto">
                        <a:spcAft>
                          <a:spcPts val="0"/>
                        </a:spcAft>
                      </a:pPr>
                      <a:endParaRPr lang="en-GB" sz="900">
                        <a:solidFill>
                          <a:srgbClr val="3E5AA8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36000" marB="3600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n-GB" sz="900" dirty="0">
                        <a:solidFill>
                          <a:srgbClr val="3E5AA8"/>
                        </a:solidFill>
                      </a:endParaRPr>
                    </a:p>
                  </a:txBody>
                  <a:tcPr marL="72000" marR="72000" marT="36000" marB="3600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fontAlgn="auto">
                        <a:spcAft>
                          <a:spcPts val="0"/>
                        </a:spcAft>
                      </a:pPr>
                      <a:r>
                        <a:rPr lang="en-GB" sz="900" b="1" dirty="0">
                          <a:solidFill>
                            <a:srgbClr val="3E5AA8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Total</a:t>
                      </a:r>
                    </a:p>
                  </a:txBody>
                  <a:tcPr marL="72000" marR="72000" marT="36000" marB="3600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>
                        <a:spcAft>
                          <a:spcPts val="0"/>
                        </a:spcAft>
                      </a:pPr>
                      <a:r>
                        <a:rPr lang="en-GB" sz="900" b="1" dirty="0">
                          <a:solidFill>
                            <a:srgbClr val="3E5AA8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/>
                        </a:rPr>
                        <a:t>£627k</a:t>
                      </a:r>
                    </a:p>
                  </a:txBody>
                  <a:tcPr marL="72000" marR="72000" marT="36000" marB="3600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>
                        <a:spcAft>
                          <a:spcPts val="0"/>
                        </a:spcAft>
                      </a:pPr>
                      <a:endParaRPr lang="en-GB" sz="900" b="1">
                        <a:solidFill>
                          <a:srgbClr val="3E5AA8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2000" marR="72000" marT="36000" marB="3600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900" dirty="0">
                        <a:solidFill>
                          <a:srgbClr val="3E5AA8"/>
                        </a:solidFill>
                      </a:endParaRPr>
                    </a:p>
                  </a:txBody>
                  <a:tcPr marL="72000" marR="72000" marT="36000" marB="36000"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3960223"/>
                  </a:ext>
                </a:extLst>
              </a:tr>
            </a:tbl>
          </a:graphicData>
        </a:graphic>
      </p:graphicFrame>
      <p:sp>
        <p:nvSpPr>
          <p:cNvPr id="7" name="Title 1">
            <a:extLst>
              <a:ext uri="{FF2B5EF4-FFF2-40B4-BE49-F238E27FC236}">
                <a16:creationId xmlns:a16="http://schemas.microsoft.com/office/drawing/2014/main" id="{5588F4C3-519C-1DB1-C9EF-FD6E26157DB6}"/>
              </a:ext>
            </a:extLst>
          </p:cNvPr>
          <p:cNvSpPr txBox="1">
            <a:spLocks/>
          </p:cNvSpPr>
          <p:nvPr/>
        </p:nvSpPr>
        <p:spPr>
          <a:xfrm>
            <a:off x="3275856" y="1284940"/>
            <a:ext cx="2502619" cy="440538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rgbClr val="3E5AA8"/>
                </a:solidFill>
                <a:latin typeface="Avenir Next LT Pro" panose="020B05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l"/>
            <a:r>
              <a:rPr lang="en-GB" sz="1100" dirty="0">
                <a:solidFill>
                  <a:schemeClr val="tx2"/>
                </a:solidFill>
                <a:latin typeface="+mj-lt"/>
              </a:rPr>
              <a:t>Approved – 08</a:t>
            </a:r>
            <a:r>
              <a:rPr lang="en-GB" sz="1100" baseline="30000" dirty="0">
                <a:solidFill>
                  <a:schemeClr val="tx2"/>
                </a:solidFill>
                <a:latin typeface="+mj-lt"/>
              </a:rPr>
              <a:t>th</a:t>
            </a:r>
            <a:r>
              <a:rPr lang="en-GB" sz="1100" dirty="0">
                <a:solidFill>
                  <a:schemeClr val="tx2"/>
                </a:solidFill>
                <a:latin typeface="+mj-lt"/>
              </a:rPr>
              <a:t> November 2023 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967B276B-B83B-1903-1891-FE9E551CB697}"/>
              </a:ext>
            </a:extLst>
          </p:cNvPr>
          <p:cNvSpPr txBox="1">
            <a:spLocks/>
          </p:cNvSpPr>
          <p:nvPr/>
        </p:nvSpPr>
        <p:spPr>
          <a:xfrm>
            <a:off x="3596937" y="2645606"/>
            <a:ext cx="1966623" cy="440538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rgbClr val="3E5AA8"/>
                </a:solidFill>
                <a:latin typeface="Avenir Next LT Pro" panose="020B05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l"/>
            <a:r>
              <a:rPr lang="en-GB" sz="1100" dirty="0">
                <a:solidFill>
                  <a:schemeClr val="tx2"/>
                </a:solidFill>
                <a:latin typeface="+mj-lt"/>
              </a:rPr>
              <a:t>To be Confirmed</a:t>
            </a:r>
          </a:p>
        </p:txBody>
      </p:sp>
    </p:spTree>
    <p:extLst>
      <p:ext uri="{BB962C8B-B14F-4D97-AF65-F5344CB8AC3E}">
        <p14:creationId xmlns:p14="http://schemas.microsoft.com/office/powerpoint/2010/main" val="1586778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D5336-30CB-9792-E236-F510AEA889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June 24 Major Release Update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4B05DE4-E6C1-2D17-C5AB-4ACDA6B90CC4}"/>
              </a:ext>
            </a:extLst>
          </p:cNvPr>
          <p:cNvSpPr txBox="1"/>
          <p:nvPr/>
        </p:nvSpPr>
        <p:spPr>
          <a:xfrm>
            <a:off x="611560" y="987574"/>
            <a:ext cx="7992888" cy="3384376"/>
          </a:xfrm>
          <a:prstGeom prst="rect">
            <a:avLst/>
          </a:prstGeom>
          <a:noFill/>
        </p:spPr>
        <p:txBody>
          <a:bodyPr wrap="square" rtlCol="0">
            <a:normAutofit fontScale="925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XRN 5573B was approved as within scope for the June 24 Major Release at the 8</a:t>
            </a:r>
            <a:r>
              <a:rPr lang="en-US" sz="1400" baseline="30000" dirty="0"/>
              <a:t>th</a:t>
            </a:r>
            <a:r>
              <a:rPr lang="en-US" sz="1400" dirty="0"/>
              <a:t> November ChMC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It is our aspiration to deliver XRN 5585 as swiftly as possible – the earliest potential slot being as part of the June 24 Major Release alongside XRN 5573B.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Similarly, we are also keen to deliver XRN 5614, again the earliest potential slot being as part of the June 24 Major Release </a:t>
            </a:r>
          </a:p>
          <a:p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To deliver either XRN within the June 24 Major Release certainty is required around the preferred solution.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Current projected timescales for both XRNs will result in impacted customers receiving three months formal notice of the full details of the change. </a:t>
            </a:r>
          </a:p>
          <a:p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An update will be provided to ChMC in February for delivery options of XRN 5585 and XRN 5614.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473232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D5336-30CB-9792-E236-F510AEA889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June 24 Major Release Timeline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89BE84A0-3C31-E449-FA6B-E37F7401B1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59582"/>
            <a:ext cx="9144000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3598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rgbClr val="1D3E61"/>
      </a:dk1>
      <a:lt1>
        <a:sysClr val="window" lastClr="FFFFFF"/>
      </a:lt1>
      <a:dk2>
        <a:srgbClr val="3E5AA8"/>
      </a:dk2>
      <a:lt2>
        <a:srgbClr val="84B8DA"/>
      </a:lt2>
      <a:accent1>
        <a:srgbClr val="B1D6E8"/>
      </a:accent1>
      <a:accent2>
        <a:srgbClr val="6440A3"/>
      </a:accent2>
      <a:accent3>
        <a:srgbClr val="56CF9E"/>
      </a:accent3>
      <a:accent4>
        <a:srgbClr val="E65761"/>
      </a:accent4>
      <a:accent5>
        <a:srgbClr val="FCBC55"/>
      </a:accent5>
      <a:accent6>
        <a:srgbClr val="379196"/>
      </a:accent6>
      <a:hlink>
        <a:srgbClr val="40D1F5"/>
      </a:hlink>
      <a:folHlink>
        <a:srgbClr val="D2232A"/>
      </a:folHlink>
    </a:clrScheme>
    <a:fontScheme name="Xoserve">
      <a:majorFont>
        <a:latin typeface="Nunito Sans"/>
        <a:ea typeface=""/>
        <a:cs typeface=""/>
      </a:majorFont>
      <a:minorFont>
        <a:latin typeface="Nunito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Flow_SignoffStatus xmlns="efb0c983-77a3-4edc-9303-e1cb655c76c7" xsi:nil="true"/>
    <TaxCatchAll xmlns="3ee84ff3-1fa2-4b0e-bbc1-9d3729ac2ba9" xsi:nil="true"/>
    <lcf76f155ced4ddcb4097134ff3c332f xmlns="efb0c983-77a3-4edc-9303-e1cb655c76c7">
      <Terms xmlns="http://schemas.microsoft.com/office/infopath/2007/PartnerControls"/>
    </lcf76f155ced4ddcb4097134ff3c332f>
    <Sign_x002d_offBy xmlns="efb0c983-77a3-4edc-9303-e1cb655c76c7">
      <UserInfo>
        <DisplayName/>
        <AccountId xsi:nil="true"/>
        <AccountType/>
      </UserInfo>
    </Sign_x002d_offBy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0FB9CDCC5328344A3162B2D7C8A4CE2" ma:contentTypeVersion="17" ma:contentTypeDescription="Create a new document." ma:contentTypeScope="" ma:versionID="91a85da827efe13e31b11ef14893b477">
  <xsd:schema xmlns:xsd="http://www.w3.org/2001/XMLSchema" xmlns:xs="http://www.w3.org/2001/XMLSchema" xmlns:p="http://schemas.microsoft.com/office/2006/metadata/properties" xmlns:ns2="efb0c983-77a3-4edc-9303-e1cb655c76c7" xmlns:ns3="3ee84ff3-1fa2-4b0e-bbc1-9d3729ac2ba9" targetNamespace="http://schemas.microsoft.com/office/2006/metadata/properties" ma:root="true" ma:fieldsID="39ee7aa57ec650cb7642c8db7bb1e2fb" ns2:_="" ns3:_="">
    <xsd:import namespace="efb0c983-77a3-4edc-9303-e1cb655c76c7"/>
    <xsd:import namespace="3ee84ff3-1fa2-4b0e-bbc1-9d3729ac2ba9"/>
    <xsd:element name="properties">
      <xsd:complexType>
        <xsd:sequence>
          <xsd:element name="documentManagement">
            <xsd:complexType>
              <xsd:all>
                <xsd:element ref="ns2:_Flow_SignoffStatus" minOccurs="0"/>
                <xsd:element ref="ns2:Sign_x002d_offBy" minOccurs="0"/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fb0c983-77a3-4edc-9303-e1cb655c76c7" elementFormDefault="qualified">
    <xsd:import namespace="http://schemas.microsoft.com/office/2006/documentManagement/types"/>
    <xsd:import namespace="http://schemas.microsoft.com/office/infopath/2007/PartnerControls"/>
    <xsd:element name="_Flow_SignoffStatus" ma:index="8" nillable="true" ma:displayName="Sign-off status" ma:internalName="Sign_x002d_off_x0020_status">
      <xsd:simpleType>
        <xsd:restriction base="dms:Text"/>
      </xsd:simpleType>
    </xsd:element>
    <xsd:element name="Sign_x002d_offBy" ma:index="9" nillable="true" ma:displayName="Sign-off By" ma:format="Dropdown" ma:list="UserInfo" ma:SharePointGroup="0" ma:internalName="Sign_x002d_offBy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ccb18e80-c0a1-4e4c-a24b-611b5f62a90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ee84ff3-1fa2-4b0e-bbc1-9d3729ac2ba9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fedf0d92-15e2-4a18-8841-dbc4ae997dea}" ma:internalName="TaxCatchAll" ma:showField="CatchAllData" ma:web="3ee84ff3-1fa2-4b0e-bbc1-9d3729ac2ba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26CA555-216C-4261-AF87-A8E955167736}">
  <ds:schemaRefs>
    <ds:schemaRef ds:uri="http://www.w3.org/XML/1998/namespace"/>
    <ds:schemaRef ds:uri="http://purl.org/dc/terms/"/>
    <ds:schemaRef ds:uri="http://schemas.microsoft.com/office/2006/metadata/properties"/>
    <ds:schemaRef ds:uri="http://schemas.microsoft.com/office/2006/documentManagement/types"/>
    <ds:schemaRef ds:uri="11f1cc19-a6a2-4477-822b-8358f9edc374"/>
    <ds:schemaRef ds:uri="http://schemas.microsoft.com/office/infopath/2007/PartnerControls"/>
    <ds:schemaRef ds:uri="http://schemas.openxmlformats.org/package/2006/metadata/core-properties"/>
    <ds:schemaRef ds:uri="103fba77-31dd-4780-83f9-c54f26c3a260"/>
    <ds:schemaRef ds:uri="http://purl.org/dc/dcmitype/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EA728B58-601E-4027-AF0C-C2329912A91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1D1C440-417F-4E9D-ABB1-DB6D53F06452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354</Words>
  <Application>Microsoft Office PowerPoint</Application>
  <PresentationFormat>On-screen Show (16:9)</PresentationFormat>
  <Paragraphs>75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Avenir Next LT Pro</vt:lpstr>
      <vt:lpstr>Nunito Sans</vt:lpstr>
      <vt:lpstr>Arial</vt:lpstr>
      <vt:lpstr>Calibri</vt:lpstr>
      <vt:lpstr>Office Theme</vt:lpstr>
      <vt:lpstr>June 24 Major Release</vt:lpstr>
      <vt:lpstr>PowerPoint Presentation</vt:lpstr>
      <vt:lpstr>June 24 Major Release Update</vt:lpstr>
      <vt:lpstr>June 24 Major Release Timeline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Using this template</dc:title>
  <dc:creator/>
  <cp:lastModifiedBy/>
  <cp:revision>47</cp:revision>
  <dcterms:created xsi:type="dcterms:W3CDTF">2020-08-12T15:25:03Z</dcterms:created>
  <dcterms:modified xsi:type="dcterms:W3CDTF">2023-12-04T08:18:17Z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0x010100BE4A46900855F54F8B1B4A69CC14CF6B</vt:lpwstr>
  </property>
  <property fmtid="{D5CDD505-2E9C-101B-9397-08002B2CF9AE}" pid="3" name="ppcDepartment">
    <vt:lpwstr>53;#Communications|4eb75792-310c-4340-9b16-fa97df071d2d</vt:lpwstr>
  </property>
  <property fmtid="{D5CDD505-2E9C-101B-9397-08002B2CF9AE}" pid="4" name="DocumentType">
    <vt:lpwstr>70;#Template|aa851b79-e671-40ab-aebb-d6113815f54a</vt:lpwstr>
  </property>
</Properties>
</file>